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78" r:id="rId2"/>
    <p:sldId id="479" r:id="rId3"/>
    <p:sldId id="474" r:id="rId4"/>
    <p:sldId id="477" r:id="rId5"/>
    <p:sldId id="480" r:id="rId6"/>
  </p:sldIdLst>
  <p:sldSz cx="7519988" cy="106743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DA7"/>
    <a:srgbClr val="2F528F"/>
    <a:srgbClr val="183485"/>
    <a:srgbClr val="FF6600"/>
    <a:srgbClr val="FDDB03"/>
    <a:srgbClr val="D02630"/>
    <a:srgbClr val="FF3300"/>
    <a:srgbClr val="EDADB1"/>
    <a:srgbClr val="49176E"/>
    <a:srgbClr val="3A3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999" y="1746937"/>
            <a:ext cx="6391990" cy="3716255"/>
          </a:xfrm>
        </p:spPr>
        <p:txBody>
          <a:bodyPr anchor="b"/>
          <a:lstStyle>
            <a:lvl1pPr algn="ctr">
              <a:defRPr sz="49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999" y="5606505"/>
            <a:ext cx="5639991" cy="2577163"/>
          </a:xfrm>
        </p:spPr>
        <p:txBody>
          <a:bodyPr/>
          <a:lstStyle>
            <a:lvl1pPr marL="0" indent="0" algn="ctr">
              <a:buNone/>
              <a:defRPr sz="1974"/>
            </a:lvl1pPr>
            <a:lvl2pPr marL="376001" indent="0" algn="ctr">
              <a:buNone/>
              <a:defRPr sz="1645"/>
            </a:lvl2pPr>
            <a:lvl3pPr marL="752003" indent="0" algn="ctr">
              <a:buNone/>
              <a:defRPr sz="1480"/>
            </a:lvl3pPr>
            <a:lvl4pPr marL="1128004" indent="0" algn="ctr">
              <a:buNone/>
              <a:defRPr sz="1316"/>
            </a:lvl4pPr>
            <a:lvl5pPr marL="1504005" indent="0" algn="ctr">
              <a:buNone/>
              <a:defRPr sz="1316"/>
            </a:lvl5pPr>
            <a:lvl6pPr marL="1880006" indent="0" algn="ctr">
              <a:buNone/>
              <a:defRPr sz="1316"/>
            </a:lvl6pPr>
            <a:lvl7pPr marL="2256008" indent="0" algn="ctr">
              <a:buNone/>
              <a:defRPr sz="1316"/>
            </a:lvl7pPr>
            <a:lvl8pPr marL="2632009" indent="0" algn="ctr">
              <a:buNone/>
              <a:defRPr sz="1316"/>
            </a:lvl8pPr>
            <a:lvl9pPr marL="3008010" indent="0" algn="ctr">
              <a:buNone/>
              <a:defRPr sz="131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4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1492" y="568310"/>
            <a:ext cx="1621497" cy="90460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000" y="568310"/>
            <a:ext cx="4770492" cy="90460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1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3" y="2661178"/>
            <a:ext cx="6485990" cy="4440232"/>
          </a:xfrm>
        </p:spPr>
        <p:txBody>
          <a:bodyPr anchor="b"/>
          <a:lstStyle>
            <a:lvl1pPr>
              <a:defRPr sz="49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83" y="7143417"/>
            <a:ext cx="6485990" cy="2335013"/>
          </a:xfrm>
        </p:spPr>
        <p:txBody>
          <a:bodyPr/>
          <a:lstStyle>
            <a:lvl1pPr marL="0" indent="0">
              <a:buNone/>
              <a:defRPr sz="1974">
                <a:solidFill>
                  <a:schemeClr val="tx1"/>
                </a:solidFill>
              </a:defRPr>
            </a:lvl1pPr>
            <a:lvl2pPr marL="376001" indent="0">
              <a:buNone/>
              <a:defRPr sz="1645">
                <a:solidFill>
                  <a:schemeClr val="tx1">
                    <a:tint val="75000"/>
                  </a:schemeClr>
                </a:solidFill>
              </a:defRPr>
            </a:lvl2pPr>
            <a:lvl3pPr marL="752003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3pPr>
            <a:lvl4pPr marL="1128004" indent="0">
              <a:buNone/>
              <a:defRPr sz="1316">
                <a:solidFill>
                  <a:schemeClr val="tx1">
                    <a:tint val="75000"/>
                  </a:schemeClr>
                </a:solidFill>
              </a:defRPr>
            </a:lvl4pPr>
            <a:lvl5pPr marL="1504005" indent="0">
              <a:buNone/>
              <a:defRPr sz="1316">
                <a:solidFill>
                  <a:schemeClr val="tx1">
                    <a:tint val="75000"/>
                  </a:schemeClr>
                </a:solidFill>
              </a:defRPr>
            </a:lvl5pPr>
            <a:lvl6pPr marL="1880006" indent="0">
              <a:buNone/>
              <a:defRPr sz="1316">
                <a:solidFill>
                  <a:schemeClr val="tx1">
                    <a:tint val="75000"/>
                  </a:schemeClr>
                </a:solidFill>
              </a:defRPr>
            </a:lvl6pPr>
            <a:lvl7pPr marL="2256008" indent="0">
              <a:buNone/>
              <a:defRPr sz="1316">
                <a:solidFill>
                  <a:schemeClr val="tx1">
                    <a:tint val="75000"/>
                  </a:schemeClr>
                </a:solidFill>
              </a:defRPr>
            </a:lvl7pPr>
            <a:lvl8pPr marL="2632009" indent="0">
              <a:buNone/>
              <a:defRPr sz="1316">
                <a:solidFill>
                  <a:schemeClr val="tx1">
                    <a:tint val="75000"/>
                  </a:schemeClr>
                </a:solidFill>
              </a:defRPr>
            </a:lvl8pPr>
            <a:lvl9pPr marL="3008010" indent="0">
              <a:buNone/>
              <a:defRPr sz="13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7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999" y="2841552"/>
            <a:ext cx="3195995" cy="67727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6994" y="2841552"/>
            <a:ext cx="3195995" cy="67727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31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78" y="568313"/>
            <a:ext cx="6485990" cy="2063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979" y="2616699"/>
            <a:ext cx="3181307" cy="1282404"/>
          </a:xfrm>
        </p:spPr>
        <p:txBody>
          <a:bodyPr anchor="b"/>
          <a:lstStyle>
            <a:lvl1pPr marL="0" indent="0">
              <a:buNone/>
              <a:defRPr sz="1974" b="1"/>
            </a:lvl1pPr>
            <a:lvl2pPr marL="376001" indent="0">
              <a:buNone/>
              <a:defRPr sz="1645" b="1"/>
            </a:lvl2pPr>
            <a:lvl3pPr marL="752003" indent="0">
              <a:buNone/>
              <a:defRPr sz="1480" b="1"/>
            </a:lvl3pPr>
            <a:lvl4pPr marL="1128004" indent="0">
              <a:buNone/>
              <a:defRPr sz="1316" b="1"/>
            </a:lvl4pPr>
            <a:lvl5pPr marL="1504005" indent="0">
              <a:buNone/>
              <a:defRPr sz="1316" b="1"/>
            </a:lvl5pPr>
            <a:lvl6pPr marL="1880006" indent="0">
              <a:buNone/>
              <a:defRPr sz="1316" b="1"/>
            </a:lvl6pPr>
            <a:lvl7pPr marL="2256008" indent="0">
              <a:buNone/>
              <a:defRPr sz="1316" b="1"/>
            </a:lvl7pPr>
            <a:lvl8pPr marL="2632009" indent="0">
              <a:buNone/>
              <a:defRPr sz="1316" b="1"/>
            </a:lvl8pPr>
            <a:lvl9pPr marL="3008010" indent="0">
              <a:buNone/>
              <a:defRPr sz="13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979" y="3899103"/>
            <a:ext cx="3181307" cy="5734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06995" y="2616699"/>
            <a:ext cx="3196974" cy="1282404"/>
          </a:xfrm>
        </p:spPr>
        <p:txBody>
          <a:bodyPr anchor="b"/>
          <a:lstStyle>
            <a:lvl1pPr marL="0" indent="0">
              <a:buNone/>
              <a:defRPr sz="1974" b="1"/>
            </a:lvl1pPr>
            <a:lvl2pPr marL="376001" indent="0">
              <a:buNone/>
              <a:defRPr sz="1645" b="1"/>
            </a:lvl2pPr>
            <a:lvl3pPr marL="752003" indent="0">
              <a:buNone/>
              <a:defRPr sz="1480" b="1"/>
            </a:lvl3pPr>
            <a:lvl4pPr marL="1128004" indent="0">
              <a:buNone/>
              <a:defRPr sz="1316" b="1"/>
            </a:lvl4pPr>
            <a:lvl5pPr marL="1504005" indent="0">
              <a:buNone/>
              <a:defRPr sz="1316" b="1"/>
            </a:lvl5pPr>
            <a:lvl6pPr marL="1880006" indent="0">
              <a:buNone/>
              <a:defRPr sz="1316" b="1"/>
            </a:lvl6pPr>
            <a:lvl7pPr marL="2256008" indent="0">
              <a:buNone/>
              <a:defRPr sz="1316" b="1"/>
            </a:lvl7pPr>
            <a:lvl8pPr marL="2632009" indent="0">
              <a:buNone/>
              <a:defRPr sz="1316" b="1"/>
            </a:lvl8pPr>
            <a:lvl9pPr marL="3008010" indent="0">
              <a:buNone/>
              <a:defRPr sz="131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06995" y="3899103"/>
            <a:ext cx="3196974" cy="5734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7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79" y="711623"/>
            <a:ext cx="2425392" cy="2490682"/>
          </a:xfrm>
        </p:spPr>
        <p:txBody>
          <a:bodyPr anchor="b"/>
          <a:lstStyle>
            <a:lvl1pPr>
              <a:defRPr sz="26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974" y="1536911"/>
            <a:ext cx="3806994" cy="7585707"/>
          </a:xfrm>
        </p:spPr>
        <p:txBody>
          <a:bodyPr/>
          <a:lstStyle>
            <a:lvl1pPr>
              <a:defRPr sz="2632"/>
            </a:lvl1pPr>
            <a:lvl2pPr>
              <a:defRPr sz="2303"/>
            </a:lvl2pPr>
            <a:lvl3pPr>
              <a:defRPr sz="1974"/>
            </a:lvl3pPr>
            <a:lvl4pPr>
              <a:defRPr sz="1645"/>
            </a:lvl4pPr>
            <a:lvl5pPr>
              <a:defRPr sz="1645"/>
            </a:lvl5pPr>
            <a:lvl6pPr>
              <a:defRPr sz="1645"/>
            </a:lvl6pPr>
            <a:lvl7pPr>
              <a:defRPr sz="1645"/>
            </a:lvl7pPr>
            <a:lvl8pPr>
              <a:defRPr sz="1645"/>
            </a:lvl8pPr>
            <a:lvl9pPr>
              <a:defRPr sz="164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979" y="3202305"/>
            <a:ext cx="2425392" cy="5932666"/>
          </a:xfrm>
        </p:spPr>
        <p:txBody>
          <a:bodyPr/>
          <a:lstStyle>
            <a:lvl1pPr marL="0" indent="0">
              <a:buNone/>
              <a:defRPr sz="1316"/>
            </a:lvl1pPr>
            <a:lvl2pPr marL="376001" indent="0">
              <a:buNone/>
              <a:defRPr sz="1151"/>
            </a:lvl2pPr>
            <a:lvl3pPr marL="752003" indent="0">
              <a:buNone/>
              <a:defRPr sz="987"/>
            </a:lvl3pPr>
            <a:lvl4pPr marL="1128004" indent="0">
              <a:buNone/>
              <a:defRPr sz="822"/>
            </a:lvl4pPr>
            <a:lvl5pPr marL="1504005" indent="0">
              <a:buNone/>
              <a:defRPr sz="822"/>
            </a:lvl5pPr>
            <a:lvl6pPr marL="1880006" indent="0">
              <a:buNone/>
              <a:defRPr sz="822"/>
            </a:lvl6pPr>
            <a:lvl7pPr marL="2256008" indent="0">
              <a:buNone/>
              <a:defRPr sz="822"/>
            </a:lvl7pPr>
            <a:lvl8pPr marL="2632009" indent="0">
              <a:buNone/>
              <a:defRPr sz="822"/>
            </a:lvl8pPr>
            <a:lvl9pPr marL="3008010" indent="0">
              <a:buNone/>
              <a:defRPr sz="8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1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79" y="711623"/>
            <a:ext cx="2425392" cy="2490682"/>
          </a:xfrm>
        </p:spPr>
        <p:txBody>
          <a:bodyPr anchor="b"/>
          <a:lstStyle>
            <a:lvl1pPr>
              <a:defRPr sz="26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96974" y="1536911"/>
            <a:ext cx="3806994" cy="7585707"/>
          </a:xfrm>
        </p:spPr>
        <p:txBody>
          <a:bodyPr anchor="t"/>
          <a:lstStyle>
            <a:lvl1pPr marL="0" indent="0">
              <a:buNone/>
              <a:defRPr sz="2632"/>
            </a:lvl1pPr>
            <a:lvl2pPr marL="376001" indent="0">
              <a:buNone/>
              <a:defRPr sz="2303"/>
            </a:lvl2pPr>
            <a:lvl3pPr marL="752003" indent="0">
              <a:buNone/>
              <a:defRPr sz="1974"/>
            </a:lvl3pPr>
            <a:lvl4pPr marL="1128004" indent="0">
              <a:buNone/>
              <a:defRPr sz="1645"/>
            </a:lvl4pPr>
            <a:lvl5pPr marL="1504005" indent="0">
              <a:buNone/>
              <a:defRPr sz="1645"/>
            </a:lvl5pPr>
            <a:lvl6pPr marL="1880006" indent="0">
              <a:buNone/>
              <a:defRPr sz="1645"/>
            </a:lvl6pPr>
            <a:lvl7pPr marL="2256008" indent="0">
              <a:buNone/>
              <a:defRPr sz="1645"/>
            </a:lvl7pPr>
            <a:lvl8pPr marL="2632009" indent="0">
              <a:buNone/>
              <a:defRPr sz="1645"/>
            </a:lvl8pPr>
            <a:lvl9pPr marL="3008010" indent="0">
              <a:buNone/>
              <a:defRPr sz="164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979" y="3202305"/>
            <a:ext cx="2425392" cy="5932666"/>
          </a:xfrm>
        </p:spPr>
        <p:txBody>
          <a:bodyPr/>
          <a:lstStyle>
            <a:lvl1pPr marL="0" indent="0">
              <a:buNone/>
              <a:defRPr sz="1316"/>
            </a:lvl1pPr>
            <a:lvl2pPr marL="376001" indent="0">
              <a:buNone/>
              <a:defRPr sz="1151"/>
            </a:lvl2pPr>
            <a:lvl3pPr marL="752003" indent="0">
              <a:buNone/>
              <a:defRPr sz="987"/>
            </a:lvl3pPr>
            <a:lvl4pPr marL="1128004" indent="0">
              <a:buNone/>
              <a:defRPr sz="822"/>
            </a:lvl4pPr>
            <a:lvl5pPr marL="1504005" indent="0">
              <a:buNone/>
              <a:defRPr sz="822"/>
            </a:lvl5pPr>
            <a:lvl6pPr marL="1880006" indent="0">
              <a:buNone/>
              <a:defRPr sz="822"/>
            </a:lvl6pPr>
            <a:lvl7pPr marL="2256008" indent="0">
              <a:buNone/>
              <a:defRPr sz="822"/>
            </a:lvl7pPr>
            <a:lvl8pPr marL="2632009" indent="0">
              <a:buNone/>
              <a:defRPr sz="822"/>
            </a:lvl8pPr>
            <a:lvl9pPr marL="3008010" indent="0">
              <a:buNone/>
              <a:defRPr sz="8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999" y="568313"/>
            <a:ext cx="6485990" cy="2063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99" y="2841552"/>
            <a:ext cx="6485990" cy="677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999" y="9893544"/>
            <a:ext cx="1691997" cy="568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1867-42C6-4994-9E59-D41B8DD0EAF9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0996" y="9893544"/>
            <a:ext cx="2537996" cy="568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0992" y="9893544"/>
            <a:ext cx="1691997" cy="568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82AE7-0C86-44B4-9F0F-85DE18DC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8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2003" rtl="0" eaLnBrk="1" latinLnBrk="0" hangingPunct="1">
        <a:lnSpc>
          <a:spcPct val="90000"/>
        </a:lnSpc>
        <a:spcBef>
          <a:spcPct val="0"/>
        </a:spcBef>
        <a:buNone/>
        <a:defRPr sz="3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001" indent="-188001" algn="l" defTabSz="752003" rtl="0" eaLnBrk="1" latinLnBrk="0" hangingPunct="1">
        <a:lnSpc>
          <a:spcPct val="90000"/>
        </a:lnSpc>
        <a:spcBef>
          <a:spcPts val="822"/>
        </a:spcBef>
        <a:buFont typeface="Arial" panose="020B0604020202020204" pitchFamily="34" charset="0"/>
        <a:buChar char="•"/>
        <a:defRPr sz="2303" kern="1200">
          <a:solidFill>
            <a:schemeClr val="tx1"/>
          </a:solidFill>
          <a:latin typeface="+mn-lt"/>
          <a:ea typeface="+mn-ea"/>
          <a:cs typeface="+mn-cs"/>
        </a:defRPr>
      </a:lvl1pPr>
      <a:lvl2pPr marL="564002" indent="-188001" algn="l" defTabSz="752003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2pPr>
      <a:lvl3pPr marL="940003" indent="-188001" algn="l" defTabSz="752003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3pPr>
      <a:lvl4pPr marL="1316004" indent="-188001" algn="l" defTabSz="752003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480" kern="1200">
          <a:solidFill>
            <a:schemeClr val="tx1"/>
          </a:solidFill>
          <a:latin typeface="+mn-lt"/>
          <a:ea typeface="+mn-ea"/>
          <a:cs typeface="+mn-cs"/>
        </a:defRPr>
      </a:lvl4pPr>
      <a:lvl5pPr marL="1692006" indent="-188001" algn="l" defTabSz="752003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480" kern="1200">
          <a:solidFill>
            <a:schemeClr val="tx1"/>
          </a:solidFill>
          <a:latin typeface="+mn-lt"/>
          <a:ea typeface="+mn-ea"/>
          <a:cs typeface="+mn-cs"/>
        </a:defRPr>
      </a:lvl5pPr>
      <a:lvl6pPr marL="2068007" indent="-188001" algn="l" defTabSz="752003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480" kern="1200">
          <a:solidFill>
            <a:schemeClr val="tx1"/>
          </a:solidFill>
          <a:latin typeface="+mn-lt"/>
          <a:ea typeface="+mn-ea"/>
          <a:cs typeface="+mn-cs"/>
        </a:defRPr>
      </a:lvl6pPr>
      <a:lvl7pPr marL="2444008" indent="-188001" algn="l" defTabSz="752003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480" kern="1200">
          <a:solidFill>
            <a:schemeClr val="tx1"/>
          </a:solidFill>
          <a:latin typeface="+mn-lt"/>
          <a:ea typeface="+mn-ea"/>
          <a:cs typeface="+mn-cs"/>
        </a:defRPr>
      </a:lvl7pPr>
      <a:lvl8pPr marL="2820010" indent="-188001" algn="l" defTabSz="752003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480" kern="1200">
          <a:solidFill>
            <a:schemeClr val="tx1"/>
          </a:solidFill>
          <a:latin typeface="+mn-lt"/>
          <a:ea typeface="+mn-ea"/>
          <a:cs typeface="+mn-cs"/>
        </a:defRPr>
      </a:lvl8pPr>
      <a:lvl9pPr marL="3196011" indent="-188001" algn="l" defTabSz="752003" rtl="0" eaLnBrk="1" latinLnBrk="0" hangingPunct="1">
        <a:lnSpc>
          <a:spcPct val="90000"/>
        </a:lnSpc>
        <a:spcBef>
          <a:spcPts val="411"/>
        </a:spcBef>
        <a:buFont typeface="Arial" panose="020B0604020202020204" pitchFamily="34" charset="0"/>
        <a:buChar char="•"/>
        <a:defRPr sz="1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2003" rtl="0" eaLnBrk="1" latinLnBrk="0" hangingPunct="1">
        <a:defRPr sz="1480" kern="1200">
          <a:solidFill>
            <a:schemeClr val="tx1"/>
          </a:solidFill>
          <a:latin typeface="+mn-lt"/>
          <a:ea typeface="+mn-ea"/>
          <a:cs typeface="+mn-cs"/>
        </a:defRPr>
      </a:lvl1pPr>
      <a:lvl2pPr marL="376001" algn="l" defTabSz="752003" rtl="0" eaLnBrk="1" latinLnBrk="0" hangingPunct="1">
        <a:defRPr sz="1480" kern="1200">
          <a:solidFill>
            <a:schemeClr val="tx1"/>
          </a:solidFill>
          <a:latin typeface="+mn-lt"/>
          <a:ea typeface="+mn-ea"/>
          <a:cs typeface="+mn-cs"/>
        </a:defRPr>
      </a:lvl2pPr>
      <a:lvl3pPr marL="752003" algn="l" defTabSz="752003" rtl="0" eaLnBrk="1" latinLnBrk="0" hangingPunct="1">
        <a:defRPr sz="1480" kern="1200">
          <a:solidFill>
            <a:schemeClr val="tx1"/>
          </a:solidFill>
          <a:latin typeface="+mn-lt"/>
          <a:ea typeface="+mn-ea"/>
          <a:cs typeface="+mn-cs"/>
        </a:defRPr>
      </a:lvl3pPr>
      <a:lvl4pPr marL="1128004" algn="l" defTabSz="752003" rtl="0" eaLnBrk="1" latinLnBrk="0" hangingPunct="1">
        <a:defRPr sz="1480" kern="1200">
          <a:solidFill>
            <a:schemeClr val="tx1"/>
          </a:solidFill>
          <a:latin typeface="+mn-lt"/>
          <a:ea typeface="+mn-ea"/>
          <a:cs typeface="+mn-cs"/>
        </a:defRPr>
      </a:lvl4pPr>
      <a:lvl5pPr marL="1504005" algn="l" defTabSz="752003" rtl="0" eaLnBrk="1" latinLnBrk="0" hangingPunct="1">
        <a:defRPr sz="1480" kern="1200">
          <a:solidFill>
            <a:schemeClr val="tx1"/>
          </a:solidFill>
          <a:latin typeface="+mn-lt"/>
          <a:ea typeface="+mn-ea"/>
          <a:cs typeface="+mn-cs"/>
        </a:defRPr>
      </a:lvl5pPr>
      <a:lvl6pPr marL="1880006" algn="l" defTabSz="752003" rtl="0" eaLnBrk="1" latinLnBrk="0" hangingPunct="1">
        <a:defRPr sz="1480" kern="1200">
          <a:solidFill>
            <a:schemeClr val="tx1"/>
          </a:solidFill>
          <a:latin typeface="+mn-lt"/>
          <a:ea typeface="+mn-ea"/>
          <a:cs typeface="+mn-cs"/>
        </a:defRPr>
      </a:lvl6pPr>
      <a:lvl7pPr marL="2256008" algn="l" defTabSz="752003" rtl="0" eaLnBrk="1" latinLnBrk="0" hangingPunct="1">
        <a:defRPr sz="1480" kern="1200">
          <a:solidFill>
            <a:schemeClr val="tx1"/>
          </a:solidFill>
          <a:latin typeface="+mn-lt"/>
          <a:ea typeface="+mn-ea"/>
          <a:cs typeface="+mn-cs"/>
        </a:defRPr>
      </a:lvl7pPr>
      <a:lvl8pPr marL="2632009" algn="l" defTabSz="752003" rtl="0" eaLnBrk="1" latinLnBrk="0" hangingPunct="1">
        <a:defRPr sz="1480" kern="1200">
          <a:solidFill>
            <a:schemeClr val="tx1"/>
          </a:solidFill>
          <a:latin typeface="+mn-lt"/>
          <a:ea typeface="+mn-ea"/>
          <a:cs typeface="+mn-cs"/>
        </a:defRPr>
      </a:lvl8pPr>
      <a:lvl9pPr marL="3008010" algn="l" defTabSz="752003" rtl="0" eaLnBrk="1" latinLnBrk="0" hangingPunct="1">
        <a:defRPr sz="1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FA8F1-0FEC-452D-B3D3-CA21D8EBE301}"/>
              </a:ext>
            </a:extLst>
          </p:cNvPr>
          <p:cNvSpPr/>
          <p:nvPr/>
        </p:nvSpPr>
        <p:spPr>
          <a:xfrm>
            <a:off x="0" y="0"/>
            <a:ext cx="7519988" cy="3574580"/>
          </a:xfrm>
          <a:prstGeom prst="rect">
            <a:avLst/>
          </a:prstGeom>
          <a:solidFill>
            <a:srgbClr val="DA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867F7-359F-4FFF-BA2E-890B96C26153}"/>
              </a:ext>
            </a:extLst>
          </p:cNvPr>
          <p:cNvSpPr/>
          <p:nvPr/>
        </p:nvSpPr>
        <p:spPr>
          <a:xfrm>
            <a:off x="3870283" y="3639599"/>
            <a:ext cx="3470851" cy="3937070"/>
          </a:xfrm>
          <a:prstGeom prst="rect">
            <a:avLst/>
          </a:prstGeom>
          <a:noFill/>
          <a:ln>
            <a:solidFill>
              <a:srgbClr val="3A3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F61C75-DE99-4502-9D69-74DC2BAE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23" y="577707"/>
            <a:ext cx="6272336" cy="15477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8101CD-508A-413A-83CA-4B8A04AF2580}"/>
              </a:ext>
            </a:extLst>
          </p:cNvPr>
          <p:cNvSpPr txBox="1"/>
          <p:nvPr/>
        </p:nvSpPr>
        <p:spPr>
          <a:xfrm>
            <a:off x="0" y="69178"/>
            <a:ext cx="751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200" dirty="0">
                <a:cs typeface="Aharoni" panose="02010803020104030203" pitchFamily="2" charset="-79"/>
              </a:rPr>
              <a:t>THIS WEEK AT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5A7121-8751-4E43-A029-1E563A219649}"/>
              </a:ext>
            </a:extLst>
          </p:cNvPr>
          <p:cNvSpPr/>
          <p:nvPr/>
        </p:nvSpPr>
        <p:spPr>
          <a:xfrm>
            <a:off x="3923414" y="2000780"/>
            <a:ext cx="3387894" cy="122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GB" sz="1200" dirty="0">
                <a:effectLst/>
                <a:latin typeface="+mj-lt"/>
                <a:ea typeface="Times New Roman" panose="02020603050405020304" pitchFamily="18" charset="0"/>
                <a:cs typeface="Aharoni" panose="02010803020104030203" pitchFamily="2" charset="-79"/>
              </a:rPr>
              <a:t>MediCinema at Serennu provides an immersive cinema experience with three screenings a week. The viewing are free for children, young people and their families attending the centre. An application must be made to access this service.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2788A-C9BE-4A22-81D5-6FA7604324BF}"/>
              </a:ext>
            </a:extLst>
          </p:cNvPr>
          <p:cNvSpPr txBox="1"/>
          <p:nvPr/>
        </p:nvSpPr>
        <p:spPr>
          <a:xfrm>
            <a:off x="3864691" y="3250914"/>
            <a:ext cx="3485796" cy="707886"/>
          </a:xfrm>
          <a:prstGeom prst="rect">
            <a:avLst/>
          </a:prstGeom>
          <a:solidFill>
            <a:srgbClr val="FDDB0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spc="150" dirty="0"/>
              <a:t>SAT 1 JUNE, 10:30AM</a:t>
            </a:r>
          </a:p>
          <a:p>
            <a:pPr algn="ctr"/>
            <a:r>
              <a:rPr lang="en-GB" sz="2000" b="1" spc="150" dirty="0"/>
              <a:t>SAT 1 JUNE, 2:00PM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E6801-83E6-4519-8C0C-20C45100BD44}"/>
              </a:ext>
            </a:extLst>
          </p:cNvPr>
          <p:cNvSpPr txBox="1"/>
          <p:nvPr/>
        </p:nvSpPr>
        <p:spPr>
          <a:xfrm>
            <a:off x="1051337" y="10207153"/>
            <a:ext cx="6874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MediCinema Registered Charity Number.: 1058197 | Registered in Scotland No.: SC039704</a:t>
            </a:r>
          </a:p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BA1FB9-9D56-4A07-9721-437D08584C25}"/>
              </a:ext>
            </a:extLst>
          </p:cNvPr>
          <p:cNvSpPr/>
          <p:nvPr/>
        </p:nvSpPr>
        <p:spPr>
          <a:xfrm>
            <a:off x="170787" y="7692691"/>
            <a:ext cx="7167859" cy="2484716"/>
          </a:xfrm>
          <a:prstGeom prst="rect">
            <a:avLst/>
          </a:prstGeom>
          <a:solidFill>
            <a:srgbClr val="FDDB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pc="200" dirty="0">
                <a:solidFill>
                  <a:schemeClr val="tx1"/>
                </a:solidFill>
                <a:cs typeface="Aharoni" panose="02010803020104030203" pitchFamily="2" charset="-79"/>
              </a:rPr>
              <a:t>MEDICINEMA AT THE SERENNU CENTRE</a:t>
            </a:r>
          </a:p>
          <a:p>
            <a:pPr algn="ctr"/>
            <a:endParaRPr lang="en-GB" sz="600" b="1" spc="2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ctr"/>
            <a:r>
              <a:rPr lang="en-GB" b="1" spc="200" dirty="0">
                <a:solidFill>
                  <a:srgbClr val="C00000"/>
                </a:solidFill>
                <a:cs typeface="Aharoni" panose="02010803020104030203" pitchFamily="2" charset="-79"/>
              </a:rPr>
              <a:t>To join the MediCinema Film Club or complete an application, please email: MediCinema.ABB@wales.nhs.uk</a:t>
            </a:r>
          </a:p>
          <a:p>
            <a:pPr algn="ctr"/>
            <a:endParaRPr lang="en-GB" sz="700" b="1" spc="200" dirty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pPr algn="ctr"/>
            <a:r>
              <a:rPr lang="en-GB" sz="1400" b="1" spc="200" dirty="0">
                <a:solidFill>
                  <a:schemeClr val="tx1"/>
                </a:solidFill>
                <a:cs typeface="Aharoni" panose="02010803020104030203" pitchFamily="2" charset="-79"/>
              </a:rPr>
              <a:t>Tuesday screenings are lighter &amp; quieter </a:t>
            </a:r>
          </a:p>
          <a:p>
            <a:pPr algn="ctr"/>
            <a:r>
              <a:rPr lang="en-GB" sz="1400" b="1" spc="200" dirty="0">
                <a:solidFill>
                  <a:schemeClr val="tx1"/>
                </a:solidFill>
                <a:cs typeface="Aharoni" panose="02010803020104030203" pitchFamily="2" charset="-79"/>
              </a:rPr>
              <a:t> Subtitles usually available on request - please ask when booking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B1226F-A332-EDDA-882B-681AE54248AC}"/>
              </a:ext>
            </a:extLst>
          </p:cNvPr>
          <p:cNvGrpSpPr/>
          <p:nvPr/>
        </p:nvGrpSpPr>
        <p:grpSpPr>
          <a:xfrm>
            <a:off x="1" y="10544239"/>
            <a:ext cx="7519988" cy="57466"/>
            <a:chOff x="180975" y="2152650"/>
            <a:chExt cx="7981950" cy="257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B1E5EE-4058-050A-D32F-470B1B7B76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975" y="2152650"/>
              <a:ext cx="914400" cy="247650"/>
            </a:xfrm>
            <a:prstGeom prst="rect">
              <a:avLst/>
            </a:prstGeom>
            <a:solidFill>
              <a:srgbClr val="02A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29B97F-C3B8-D765-6657-ABA4913B3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0625" y="2162175"/>
              <a:ext cx="914400" cy="247650"/>
            </a:xfrm>
            <a:prstGeom prst="rect">
              <a:avLst/>
            </a:prstGeom>
            <a:solidFill>
              <a:srgbClr val="183485"/>
            </a:solidFill>
            <a:ln>
              <a:solidFill>
                <a:srgbClr val="183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B9EF0F-FF98-5293-BF94-DBFEF48CA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275" y="2162175"/>
              <a:ext cx="914400" cy="247650"/>
            </a:xfrm>
            <a:prstGeom prst="rect">
              <a:avLst/>
            </a:prstGeom>
            <a:solidFill>
              <a:srgbClr val="B70105"/>
            </a:solidFill>
            <a:ln>
              <a:solidFill>
                <a:srgbClr val="B7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BE0709-9093-FD8E-99D7-2D51C37B0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9925" y="2152650"/>
              <a:ext cx="914400" cy="247650"/>
            </a:xfrm>
            <a:prstGeom prst="rect">
              <a:avLst/>
            </a:prstGeom>
            <a:solidFill>
              <a:srgbClr val="FFCA24"/>
            </a:solidFill>
            <a:ln>
              <a:solidFill>
                <a:srgbClr val="FFC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609198-46D7-7DCD-381E-D1EAC0EA3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19575" y="2152650"/>
              <a:ext cx="914400" cy="247650"/>
            </a:xfrm>
            <a:prstGeom prst="rect">
              <a:avLst/>
            </a:prstGeom>
            <a:solidFill>
              <a:srgbClr val="61AF03"/>
            </a:solidFill>
            <a:ln>
              <a:solidFill>
                <a:srgbClr val="61AF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1774A3-D846-4E5D-6AF4-C427AD5AB0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225" y="2162175"/>
              <a:ext cx="914400" cy="247650"/>
            </a:xfrm>
            <a:prstGeom prst="rect">
              <a:avLst/>
            </a:prstGeom>
            <a:solidFill>
              <a:srgbClr val="ED4404"/>
            </a:solidFill>
            <a:ln>
              <a:solidFill>
                <a:srgbClr val="ED4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ECA104-9001-F1D6-40EE-3F4E3BEBA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8875" y="2162175"/>
              <a:ext cx="914400" cy="247650"/>
            </a:xfrm>
            <a:prstGeom prst="rect">
              <a:avLst/>
            </a:prstGeom>
            <a:solidFill>
              <a:srgbClr val="CF0056"/>
            </a:solidFill>
            <a:ln>
              <a:solidFill>
                <a:srgbClr val="CF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49E07B-34D7-6A17-D3C8-66508377D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525" y="2152650"/>
              <a:ext cx="914400" cy="247650"/>
            </a:xfrm>
            <a:prstGeom prst="rect">
              <a:avLst/>
            </a:prstGeom>
            <a:solidFill>
              <a:srgbClr val="02A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6B242F1-9D11-3853-9B63-09887A33489E}"/>
              </a:ext>
            </a:extLst>
          </p:cNvPr>
          <p:cNvSpPr/>
          <p:nvPr/>
        </p:nvSpPr>
        <p:spPr>
          <a:xfrm>
            <a:off x="3987749" y="3957589"/>
            <a:ext cx="335089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>
                <a:solidFill>
                  <a:srgbClr val="2A2C32"/>
                </a:solidFill>
                <a:latin typeface="Franklin Gothic"/>
              </a:rPr>
              <a:t>With an all-star cast led by Ryan Reynolds, IF is the incredible story of a little</a:t>
            </a:r>
            <a:r>
              <a:rPr lang="en-GB" sz="2100" b="0" i="0" dirty="0">
                <a:solidFill>
                  <a:srgbClr val="2A2C32"/>
                </a:solidFill>
                <a:effectLst/>
                <a:latin typeface="Franklin Gothic"/>
              </a:rPr>
              <a:t> girl who discovers that she can see everyone's imaginary friends -- and what she does with that superpower -- as she embarks on a magical adventure to reconnect forgotten IFs with their kids.</a:t>
            </a:r>
          </a:p>
          <a:p>
            <a:r>
              <a:rPr lang="en-GB" sz="2100" dirty="0">
                <a:solidFill>
                  <a:srgbClr val="2A2C32"/>
                </a:solidFill>
                <a:latin typeface="Franklin Gothic"/>
              </a:rPr>
              <a:t>Run time: 1 hour 44 mins</a:t>
            </a:r>
          </a:p>
        </p:txBody>
      </p:sp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FB30D0C6-B3BB-CAC5-8172-B61FC762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9" y="2125426"/>
            <a:ext cx="3722628" cy="548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 (BBFC) | Rating System Wiki | Fandom">
            <a:extLst>
              <a:ext uri="{FF2B5EF4-FFF2-40B4-BE49-F238E27FC236}">
                <a16:creationId xmlns:a16="http://schemas.microsoft.com/office/drawing/2014/main" id="{99A06DA0-AAEE-BAC0-2C6F-954D6FAF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01" y="7114321"/>
            <a:ext cx="422315" cy="3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8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FA8F1-0FEC-452D-B3D3-CA21D8EBE301}"/>
              </a:ext>
            </a:extLst>
          </p:cNvPr>
          <p:cNvSpPr/>
          <p:nvPr/>
        </p:nvSpPr>
        <p:spPr>
          <a:xfrm>
            <a:off x="0" y="0"/>
            <a:ext cx="7519988" cy="3574580"/>
          </a:xfrm>
          <a:prstGeom prst="rect">
            <a:avLst/>
          </a:prstGeom>
          <a:solidFill>
            <a:srgbClr val="DA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867F7-359F-4FFF-BA2E-890B96C26153}"/>
              </a:ext>
            </a:extLst>
          </p:cNvPr>
          <p:cNvSpPr/>
          <p:nvPr/>
        </p:nvSpPr>
        <p:spPr>
          <a:xfrm>
            <a:off x="3870283" y="3639599"/>
            <a:ext cx="3470851" cy="3937070"/>
          </a:xfrm>
          <a:prstGeom prst="rect">
            <a:avLst/>
          </a:prstGeom>
          <a:noFill/>
          <a:ln>
            <a:solidFill>
              <a:srgbClr val="3A3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F61C75-DE99-4502-9D69-74DC2BAE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23" y="577707"/>
            <a:ext cx="6272336" cy="15477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8101CD-508A-413A-83CA-4B8A04AF2580}"/>
              </a:ext>
            </a:extLst>
          </p:cNvPr>
          <p:cNvSpPr txBox="1"/>
          <p:nvPr/>
        </p:nvSpPr>
        <p:spPr>
          <a:xfrm>
            <a:off x="0" y="69178"/>
            <a:ext cx="751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200" dirty="0">
                <a:cs typeface="Aharoni" panose="02010803020104030203" pitchFamily="2" charset="-79"/>
              </a:rPr>
              <a:t>THIS WEEK AT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5A7121-8751-4E43-A029-1E563A219649}"/>
              </a:ext>
            </a:extLst>
          </p:cNvPr>
          <p:cNvSpPr/>
          <p:nvPr/>
        </p:nvSpPr>
        <p:spPr>
          <a:xfrm>
            <a:off x="3923414" y="2000780"/>
            <a:ext cx="3387894" cy="122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GB" sz="1200" dirty="0">
                <a:effectLst/>
                <a:latin typeface="+mj-lt"/>
                <a:ea typeface="Times New Roman" panose="02020603050405020304" pitchFamily="18" charset="0"/>
                <a:cs typeface="Aharoni" panose="02010803020104030203" pitchFamily="2" charset="-79"/>
              </a:rPr>
              <a:t>MediCinema at Serennu provides an immersive cinema experience with three screenings a week. The viewing are free for children, young people and their families attending the centre. An application must be made to access this service.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2788A-C9BE-4A22-81D5-6FA7604324BF}"/>
              </a:ext>
            </a:extLst>
          </p:cNvPr>
          <p:cNvSpPr txBox="1"/>
          <p:nvPr/>
        </p:nvSpPr>
        <p:spPr>
          <a:xfrm>
            <a:off x="3864691" y="3250914"/>
            <a:ext cx="3485796" cy="461665"/>
          </a:xfrm>
          <a:prstGeom prst="rect">
            <a:avLst/>
          </a:prstGeom>
          <a:solidFill>
            <a:srgbClr val="FDDB0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spc="150" dirty="0"/>
              <a:t>TUES 4 JUNE, 6:00PM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E6801-83E6-4519-8C0C-20C45100BD44}"/>
              </a:ext>
            </a:extLst>
          </p:cNvPr>
          <p:cNvSpPr txBox="1"/>
          <p:nvPr/>
        </p:nvSpPr>
        <p:spPr>
          <a:xfrm>
            <a:off x="1051337" y="10207153"/>
            <a:ext cx="6874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MediCinema Registered Charity Number.: 1058197 | Registered in Scotland No.: SC039704</a:t>
            </a:r>
          </a:p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BA1FB9-9D56-4A07-9721-437D08584C25}"/>
              </a:ext>
            </a:extLst>
          </p:cNvPr>
          <p:cNvSpPr/>
          <p:nvPr/>
        </p:nvSpPr>
        <p:spPr>
          <a:xfrm>
            <a:off x="170787" y="7692691"/>
            <a:ext cx="7167859" cy="2484716"/>
          </a:xfrm>
          <a:prstGeom prst="rect">
            <a:avLst/>
          </a:prstGeom>
          <a:solidFill>
            <a:srgbClr val="FDDB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pc="200" dirty="0">
                <a:solidFill>
                  <a:schemeClr val="tx1"/>
                </a:solidFill>
                <a:cs typeface="Aharoni" panose="02010803020104030203" pitchFamily="2" charset="-79"/>
              </a:rPr>
              <a:t>MEDICINEMA AT THE SERENNU CENTRE</a:t>
            </a:r>
          </a:p>
          <a:p>
            <a:pPr algn="ctr"/>
            <a:endParaRPr lang="en-GB" sz="600" b="1" spc="2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ctr"/>
            <a:r>
              <a:rPr lang="en-GB" b="1" spc="200" dirty="0">
                <a:solidFill>
                  <a:srgbClr val="C00000"/>
                </a:solidFill>
                <a:cs typeface="Aharoni" panose="02010803020104030203" pitchFamily="2" charset="-79"/>
              </a:rPr>
              <a:t>To join the MediCinema Film Club or complete an application, please email: MediCinema.ABB@wales.nhs.uk</a:t>
            </a:r>
          </a:p>
          <a:p>
            <a:pPr algn="ctr"/>
            <a:endParaRPr lang="en-GB" sz="700" b="1" spc="200" dirty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pPr algn="ctr"/>
            <a:r>
              <a:rPr lang="en-GB" sz="1400" b="1" spc="200" dirty="0">
                <a:solidFill>
                  <a:schemeClr val="tx1"/>
                </a:solidFill>
                <a:cs typeface="Aharoni" panose="02010803020104030203" pitchFamily="2" charset="-79"/>
              </a:rPr>
              <a:t>Tuesday screenings are lighter &amp; quieter </a:t>
            </a:r>
          </a:p>
          <a:p>
            <a:pPr algn="ctr"/>
            <a:r>
              <a:rPr lang="en-GB" sz="1400" b="1" spc="200" dirty="0">
                <a:solidFill>
                  <a:schemeClr val="tx1"/>
                </a:solidFill>
                <a:cs typeface="Aharoni" panose="02010803020104030203" pitchFamily="2" charset="-79"/>
              </a:rPr>
              <a:t> Subtitles usually available on request - please ask when booking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B1226F-A332-EDDA-882B-681AE54248AC}"/>
              </a:ext>
            </a:extLst>
          </p:cNvPr>
          <p:cNvGrpSpPr/>
          <p:nvPr/>
        </p:nvGrpSpPr>
        <p:grpSpPr>
          <a:xfrm>
            <a:off x="1" y="10544239"/>
            <a:ext cx="7519988" cy="57466"/>
            <a:chOff x="180975" y="2152650"/>
            <a:chExt cx="7981950" cy="257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B1E5EE-4058-050A-D32F-470B1B7B76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975" y="2152650"/>
              <a:ext cx="914400" cy="247650"/>
            </a:xfrm>
            <a:prstGeom prst="rect">
              <a:avLst/>
            </a:prstGeom>
            <a:solidFill>
              <a:srgbClr val="02A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29B97F-C3B8-D765-6657-ABA4913B3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0625" y="2162175"/>
              <a:ext cx="914400" cy="247650"/>
            </a:xfrm>
            <a:prstGeom prst="rect">
              <a:avLst/>
            </a:prstGeom>
            <a:solidFill>
              <a:srgbClr val="183485"/>
            </a:solidFill>
            <a:ln>
              <a:solidFill>
                <a:srgbClr val="183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B9EF0F-FF98-5293-BF94-DBFEF48CA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275" y="2162175"/>
              <a:ext cx="914400" cy="247650"/>
            </a:xfrm>
            <a:prstGeom prst="rect">
              <a:avLst/>
            </a:prstGeom>
            <a:solidFill>
              <a:srgbClr val="B70105"/>
            </a:solidFill>
            <a:ln>
              <a:solidFill>
                <a:srgbClr val="B7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BE0709-9093-FD8E-99D7-2D51C37B0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9925" y="2152650"/>
              <a:ext cx="914400" cy="247650"/>
            </a:xfrm>
            <a:prstGeom prst="rect">
              <a:avLst/>
            </a:prstGeom>
            <a:solidFill>
              <a:srgbClr val="FFCA24"/>
            </a:solidFill>
            <a:ln>
              <a:solidFill>
                <a:srgbClr val="FFC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609198-46D7-7DCD-381E-D1EAC0EA3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19575" y="2152650"/>
              <a:ext cx="914400" cy="247650"/>
            </a:xfrm>
            <a:prstGeom prst="rect">
              <a:avLst/>
            </a:prstGeom>
            <a:solidFill>
              <a:srgbClr val="61AF03"/>
            </a:solidFill>
            <a:ln>
              <a:solidFill>
                <a:srgbClr val="61AF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1774A3-D846-4E5D-6AF4-C427AD5AB0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225" y="2162175"/>
              <a:ext cx="914400" cy="247650"/>
            </a:xfrm>
            <a:prstGeom prst="rect">
              <a:avLst/>
            </a:prstGeom>
            <a:solidFill>
              <a:srgbClr val="ED4404"/>
            </a:solidFill>
            <a:ln>
              <a:solidFill>
                <a:srgbClr val="ED4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ECA104-9001-F1D6-40EE-3F4E3BEBA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8875" y="2162175"/>
              <a:ext cx="914400" cy="247650"/>
            </a:xfrm>
            <a:prstGeom prst="rect">
              <a:avLst/>
            </a:prstGeom>
            <a:solidFill>
              <a:srgbClr val="CF0056"/>
            </a:solidFill>
            <a:ln>
              <a:solidFill>
                <a:srgbClr val="CF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49E07B-34D7-6A17-D3C8-66508377D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525" y="2152650"/>
              <a:ext cx="914400" cy="247650"/>
            </a:xfrm>
            <a:prstGeom prst="rect">
              <a:avLst/>
            </a:prstGeom>
            <a:solidFill>
              <a:srgbClr val="02A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6B242F1-9D11-3853-9B63-09887A33489E}"/>
              </a:ext>
            </a:extLst>
          </p:cNvPr>
          <p:cNvSpPr/>
          <p:nvPr/>
        </p:nvSpPr>
        <p:spPr>
          <a:xfrm>
            <a:off x="3987749" y="3857679"/>
            <a:ext cx="335089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>
                <a:solidFill>
                  <a:srgbClr val="2A2C32"/>
                </a:solidFill>
                <a:latin typeface="Franklin Gothic"/>
              </a:rPr>
              <a:t>With an all-star cast led by Ryan Reynolds, IF is the incredible story of a little</a:t>
            </a:r>
            <a:r>
              <a:rPr lang="en-GB" sz="2100" b="0" i="0" dirty="0">
                <a:solidFill>
                  <a:srgbClr val="2A2C32"/>
                </a:solidFill>
                <a:effectLst/>
                <a:latin typeface="Franklin Gothic"/>
              </a:rPr>
              <a:t> girl who discovers that she can see everyone's imaginary friends -- and what she does with that superpower -- as she embarks on a magical adventure to reconnect forgotten IFs with their kids.</a:t>
            </a:r>
          </a:p>
          <a:p>
            <a:r>
              <a:rPr lang="en-GB" sz="2100" dirty="0">
                <a:solidFill>
                  <a:srgbClr val="2A2C32"/>
                </a:solidFill>
                <a:latin typeface="Franklin Gothic"/>
              </a:rPr>
              <a:t>Run time: 1 hour 44 mins</a:t>
            </a:r>
          </a:p>
        </p:txBody>
      </p:sp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FB30D0C6-B3BB-CAC5-8172-B61FC762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9" y="2125426"/>
            <a:ext cx="3722628" cy="548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 (BBFC) | Rating System Wiki | Fandom">
            <a:extLst>
              <a:ext uri="{FF2B5EF4-FFF2-40B4-BE49-F238E27FC236}">
                <a16:creationId xmlns:a16="http://schemas.microsoft.com/office/drawing/2014/main" id="{99A06DA0-AAEE-BAC0-2C6F-954D6FAF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01" y="7114321"/>
            <a:ext cx="422315" cy="3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1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FA8F1-0FEC-452D-B3D3-CA21D8EBE301}"/>
              </a:ext>
            </a:extLst>
          </p:cNvPr>
          <p:cNvSpPr/>
          <p:nvPr/>
        </p:nvSpPr>
        <p:spPr>
          <a:xfrm>
            <a:off x="0" y="0"/>
            <a:ext cx="7519988" cy="3574580"/>
          </a:xfrm>
          <a:prstGeom prst="rect">
            <a:avLst/>
          </a:prstGeom>
          <a:solidFill>
            <a:srgbClr val="DA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867F7-359F-4FFF-BA2E-890B96C26153}"/>
              </a:ext>
            </a:extLst>
          </p:cNvPr>
          <p:cNvSpPr/>
          <p:nvPr/>
        </p:nvSpPr>
        <p:spPr>
          <a:xfrm>
            <a:off x="3475697" y="3639599"/>
            <a:ext cx="3865438" cy="3937070"/>
          </a:xfrm>
          <a:prstGeom prst="rect">
            <a:avLst/>
          </a:prstGeom>
          <a:noFill/>
          <a:ln>
            <a:solidFill>
              <a:srgbClr val="3A3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F61C75-DE99-4502-9D69-74DC2BAE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23" y="577707"/>
            <a:ext cx="6272336" cy="15477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8101CD-508A-413A-83CA-4B8A04AF2580}"/>
              </a:ext>
            </a:extLst>
          </p:cNvPr>
          <p:cNvSpPr txBox="1"/>
          <p:nvPr/>
        </p:nvSpPr>
        <p:spPr>
          <a:xfrm>
            <a:off x="0" y="69178"/>
            <a:ext cx="751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200" dirty="0">
                <a:cs typeface="Aharoni" panose="02010803020104030203" pitchFamily="2" charset="-79"/>
              </a:rPr>
              <a:t>THIS WEEK AT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5A7121-8751-4E43-A029-1E563A219649}"/>
              </a:ext>
            </a:extLst>
          </p:cNvPr>
          <p:cNvSpPr/>
          <p:nvPr/>
        </p:nvSpPr>
        <p:spPr>
          <a:xfrm>
            <a:off x="3923414" y="2000780"/>
            <a:ext cx="3387894" cy="122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GB" sz="1200" dirty="0">
                <a:effectLst/>
                <a:latin typeface="+mj-lt"/>
                <a:ea typeface="Times New Roman" panose="02020603050405020304" pitchFamily="18" charset="0"/>
                <a:cs typeface="Aharoni" panose="02010803020104030203" pitchFamily="2" charset="-79"/>
              </a:rPr>
              <a:t>MediCinema at Serennu provides an immersive cinema experience with three screenings a week. The viewing are free for children, young people and their families attending the centre. An application must be made to access this service.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2788A-C9BE-4A22-81D5-6FA7604324BF}"/>
              </a:ext>
            </a:extLst>
          </p:cNvPr>
          <p:cNvSpPr txBox="1"/>
          <p:nvPr/>
        </p:nvSpPr>
        <p:spPr>
          <a:xfrm>
            <a:off x="3596575" y="3210274"/>
            <a:ext cx="3753912" cy="707886"/>
          </a:xfrm>
          <a:prstGeom prst="rect">
            <a:avLst/>
          </a:prstGeom>
          <a:solidFill>
            <a:srgbClr val="FDDB0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spc="150" dirty="0"/>
              <a:t>SAT 8 JUNE, 10.30AM (2D)</a:t>
            </a:r>
          </a:p>
          <a:p>
            <a:pPr algn="ctr"/>
            <a:r>
              <a:rPr lang="en-GB" sz="2000" b="1" spc="150" dirty="0"/>
              <a:t>SAT 8 JUNE, 2PM (3D)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E6801-83E6-4519-8C0C-20C45100BD44}"/>
              </a:ext>
            </a:extLst>
          </p:cNvPr>
          <p:cNvSpPr txBox="1"/>
          <p:nvPr/>
        </p:nvSpPr>
        <p:spPr>
          <a:xfrm>
            <a:off x="1051337" y="10268113"/>
            <a:ext cx="6874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MediCinema Registered Charity Number.: 1058197 | Registered in Scotland No.: SC039704</a:t>
            </a:r>
          </a:p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B1226F-A332-EDDA-882B-681AE54248AC}"/>
              </a:ext>
            </a:extLst>
          </p:cNvPr>
          <p:cNvGrpSpPr/>
          <p:nvPr/>
        </p:nvGrpSpPr>
        <p:grpSpPr>
          <a:xfrm>
            <a:off x="1" y="10544239"/>
            <a:ext cx="7519988" cy="57466"/>
            <a:chOff x="180975" y="2152650"/>
            <a:chExt cx="7981950" cy="257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B1E5EE-4058-050A-D32F-470B1B7B76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975" y="2152650"/>
              <a:ext cx="914400" cy="247650"/>
            </a:xfrm>
            <a:prstGeom prst="rect">
              <a:avLst/>
            </a:prstGeom>
            <a:solidFill>
              <a:srgbClr val="02A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29B97F-C3B8-D765-6657-ABA4913B3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0625" y="2162175"/>
              <a:ext cx="914400" cy="247650"/>
            </a:xfrm>
            <a:prstGeom prst="rect">
              <a:avLst/>
            </a:prstGeom>
            <a:solidFill>
              <a:srgbClr val="183485"/>
            </a:solidFill>
            <a:ln>
              <a:solidFill>
                <a:srgbClr val="183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B9EF0F-FF98-5293-BF94-DBFEF48CA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275" y="2162175"/>
              <a:ext cx="914400" cy="247650"/>
            </a:xfrm>
            <a:prstGeom prst="rect">
              <a:avLst/>
            </a:prstGeom>
            <a:solidFill>
              <a:srgbClr val="B70105"/>
            </a:solidFill>
            <a:ln>
              <a:solidFill>
                <a:srgbClr val="B7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BE0709-9093-FD8E-99D7-2D51C37B0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9925" y="2152650"/>
              <a:ext cx="914400" cy="247650"/>
            </a:xfrm>
            <a:prstGeom prst="rect">
              <a:avLst/>
            </a:prstGeom>
            <a:solidFill>
              <a:srgbClr val="FFCA24"/>
            </a:solidFill>
            <a:ln>
              <a:solidFill>
                <a:srgbClr val="FFC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609198-46D7-7DCD-381E-D1EAC0EA3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19575" y="2152650"/>
              <a:ext cx="914400" cy="247650"/>
            </a:xfrm>
            <a:prstGeom prst="rect">
              <a:avLst/>
            </a:prstGeom>
            <a:solidFill>
              <a:srgbClr val="61AF03"/>
            </a:solidFill>
            <a:ln>
              <a:solidFill>
                <a:srgbClr val="61AF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1774A3-D846-4E5D-6AF4-C427AD5AB0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225" y="2162175"/>
              <a:ext cx="914400" cy="247650"/>
            </a:xfrm>
            <a:prstGeom prst="rect">
              <a:avLst/>
            </a:prstGeom>
            <a:solidFill>
              <a:srgbClr val="ED4404"/>
            </a:solidFill>
            <a:ln>
              <a:solidFill>
                <a:srgbClr val="ED4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ECA104-9001-F1D6-40EE-3F4E3BEBA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8875" y="2162175"/>
              <a:ext cx="914400" cy="247650"/>
            </a:xfrm>
            <a:prstGeom prst="rect">
              <a:avLst/>
            </a:prstGeom>
            <a:solidFill>
              <a:srgbClr val="CF0056"/>
            </a:solidFill>
            <a:ln>
              <a:solidFill>
                <a:srgbClr val="CF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49E07B-34D7-6A17-D3C8-66508377D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525" y="2152650"/>
              <a:ext cx="914400" cy="247650"/>
            </a:xfrm>
            <a:prstGeom prst="rect">
              <a:avLst/>
            </a:prstGeom>
            <a:solidFill>
              <a:srgbClr val="02A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6B242F1-9D11-3853-9B63-09887A33489E}"/>
              </a:ext>
            </a:extLst>
          </p:cNvPr>
          <p:cNvSpPr/>
          <p:nvPr/>
        </p:nvSpPr>
        <p:spPr>
          <a:xfrm>
            <a:off x="3715126" y="3941113"/>
            <a:ext cx="365517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b="1" i="0" dirty="0">
                <a:solidFill>
                  <a:srgbClr val="2A2C32"/>
                </a:solidFill>
                <a:effectLst/>
                <a:latin typeface="Franklin Gothic"/>
              </a:rPr>
              <a:t>FILM PREVIEW! </a:t>
            </a:r>
            <a:r>
              <a:rPr lang="en-GB" sz="1900" b="0" i="0" dirty="0">
                <a:solidFill>
                  <a:srgbClr val="2A2C32"/>
                </a:solidFill>
                <a:effectLst/>
                <a:latin typeface="Franklin Gothic"/>
              </a:rPr>
              <a:t>Garfield (voiced by Chris Pratt), the world-famous, </a:t>
            </a:r>
            <a:r>
              <a:rPr lang="en-GB" sz="1900" b="0" i="0" dirty="0" err="1">
                <a:solidFill>
                  <a:srgbClr val="2A2C32"/>
                </a:solidFill>
                <a:effectLst/>
                <a:latin typeface="Franklin Gothic"/>
              </a:rPr>
              <a:t>lasagna</a:t>
            </a:r>
            <a:r>
              <a:rPr lang="en-GB" sz="1900" b="0" i="0" dirty="0">
                <a:solidFill>
                  <a:srgbClr val="2A2C32"/>
                </a:solidFill>
                <a:effectLst/>
                <a:latin typeface="Franklin Gothic"/>
              </a:rPr>
              <a:t>-loving indoor cat, is about to have a wild outdoor adventure! After an unexpected reunion with his long-lost father, Garfield and his canine friend Odie are forced from their perfectly pampered life into joining Vic in a hilarious, high-stakes heist.</a:t>
            </a:r>
          </a:p>
          <a:p>
            <a:r>
              <a:rPr lang="en-GB" sz="1900" dirty="0">
                <a:solidFill>
                  <a:srgbClr val="2A2C32"/>
                </a:solidFill>
                <a:latin typeface="Franklin Gothic"/>
              </a:rPr>
              <a:t>Run time: 1 hour 41 mins</a:t>
            </a:r>
          </a:p>
        </p:txBody>
      </p:sp>
      <p:pic>
        <p:nvPicPr>
          <p:cNvPr id="18" name="Picture 17" descr="U (BBFC) | Rating System Wiki | Fandom">
            <a:extLst>
              <a:ext uri="{FF2B5EF4-FFF2-40B4-BE49-F238E27FC236}">
                <a16:creationId xmlns:a16="http://schemas.microsoft.com/office/drawing/2014/main" id="{3D6A42DE-61A0-FCCF-C02D-AD0FA862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01" y="7094001"/>
            <a:ext cx="422315" cy="3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Garfield Movie | HOYTS Cinemas">
            <a:extLst>
              <a:ext uri="{FF2B5EF4-FFF2-40B4-BE49-F238E27FC236}">
                <a16:creationId xmlns:a16="http://schemas.microsoft.com/office/drawing/2014/main" id="{68C4329B-2B4A-F712-1E0E-17EB6FF1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7" y="2208126"/>
            <a:ext cx="3394304" cy="504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528813-8245-90EF-5236-FC68E8560BB3}"/>
              </a:ext>
            </a:extLst>
          </p:cNvPr>
          <p:cNvSpPr/>
          <p:nvPr/>
        </p:nvSpPr>
        <p:spPr>
          <a:xfrm>
            <a:off x="168040" y="7249722"/>
            <a:ext cx="7182447" cy="2987477"/>
          </a:xfrm>
          <a:prstGeom prst="rect">
            <a:avLst/>
          </a:prstGeom>
          <a:solidFill>
            <a:srgbClr val="FDDB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pc="200" dirty="0">
                <a:solidFill>
                  <a:schemeClr val="tx1"/>
                </a:solidFill>
                <a:cs typeface="Aharoni" panose="02010803020104030203" pitchFamily="2" charset="-79"/>
              </a:rPr>
              <a:t>MEDICINEMA AT THE SERENNU CENTRE</a:t>
            </a:r>
          </a:p>
          <a:p>
            <a:pPr algn="ctr"/>
            <a:endParaRPr lang="en-GB" sz="600" b="1" spc="2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ctr"/>
            <a:r>
              <a:rPr lang="en-GB" b="1" spc="200" dirty="0">
                <a:solidFill>
                  <a:srgbClr val="C00000"/>
                </a:solidFill>
                <a:cs typeface="Aharoni" panose="02010803020104030203" pitchFamily="2" charset="-79"/>
              </a:rPr>
              <a:t>To join the MediCinema Film Club please email: MediCinema.ABB@wales.nhs.uk</a:t>
            </a:r>
          </a:p>
          <a:p>
            <a:pPr algn="ctr"/>
            <a:r>
              <a:rPr lang="en-GB" b="1" u="sng" spc="200" dirty="0">
                <a:solidFill>
                  <a:srgbClr val="C00000"/>
                </a:solidFill>
                <a:cs typeface="Aharoni" panose="02010803020104030203" pitchFamily="2" charset="-79"/>
              </a:rPr>
              <a:t>Contains flashing lights that may affect those with photosensitive epilepsy.</a:t>
            </a:r>
          </a:p>
          <a:p>
            <a:pPr algn="ctr"/>
            <a:r>
              <a:rPr lang="en-GB" sz="1550" b="1" spc="200" dirty="0">
                <a:solidFill>
                  <a:schemeClr val="tx1"/>
                </a:solidFill>
                <a:cs typeface="Aharoni" panose="02010803020104030203" pitchFamily="2" charset="-79"/>
              </a:rPr>
              <a:t>Tuesday screenings are lighter &amp; quieter </a:t>
            </a:r>
          </a:p>
          <a:p>
            <a:pPr algn="ctr"/>
            <a:r>
              <a:rPr lang="en-GB" sz="1550" b="1" spc="200" dirty="0">
                <a:solidFill>
                  <a:schemeClr val="tx1"/>
                </a:solidFill>
                <a:cs typeface="Aharoni" panose="02010803020104030203" pitchFamily="2" charset="-79"/>
              </a:rPr>
              <a:t> Subtitles usually available on request - please ask when booking</a:t>
            </a:r>
          </a:p>
        </p:txBody>
      </p:sp>
    </p:spTree>
    <p:extLst>
      <p:ext uri="{BB962C8B-B14F-4D97-AF65-F5344CB8AC3E}">
        <p14:creationId xmlns:p14="http://schemas.microsoft.com/office/powerpoint/2010/main" val="365778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FA8F1-0FEC-452D-B3D3-CA21D8EBE301}"/>
              </a:ext>
            </a:extLst>
          </p:cNvPr>
          <p:cNvSpPr/>
          <p:nvPr/>
        </p:nvSpPr>
        <p:spPr>
          <a:xfrm>
            <a:off x="0" y="0"/>
            <a:ext cx="7519988" cy="3574580"/>
          </a:xfrm>
          <a:prstGeom prst="rect">
            <a:avLst/>
          </a:prstGeom>
          <a:solidFill>
            <a:srgbClr val="DA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867F7-359F-4FFF-BA2E-890B96C26153}"/>
              </a:ext>
            </a:extLst>
          </p:cNvPr>
          <p:cNvSpPr/>
          <p:nvPr/>
        </p:nvSpPr>
        <p:spPr>
          <a:xfrm>
            <a:off x="3695190" y="3639599"/>
            <a:ext cx="3645945" cy="3858481"/>
          </a:xfrm>
          <a:prstGeom prst="rect">
            <a:avLst/>
          </a:prstGeom>
          <a:noFill/>
          <a:ln>
            <a:solidFill>
              <a:srgbClr val="3A3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F61C75-DE99-4502-9D69-74DC2BAE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23" y="577707"/>
            <a:ext cx="6272336" cy="15477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8101CD-508A-413A-83CA-4B8A04AF2580}"/>
              </a:ext>
            </a:extLst>
          </p:cNvPr>
          <p:cNvSpPr txBox="1"/>
          <p:nvPr/>
        </p:nvSpPr>
        <p:spPr>
          <a:xfrm>
            <a:off x="0" y="69178"/>
            <a:ext cx="751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200" dirty="0">
                <a:cs typeface="Aharoni" panose="02010803020104030203" pitchFamily="2" charset="-79"/>
              </a:rPr>
              <a:t>THIS WEEK AT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5A7121-8751-4E43-A029-1E563A219649}"/>
              </a:ext>
            </a:extLst>
          </p:cNvPr>
          <p:cNvSpPr/>
          <p:nvPr/>
        </p:nvSpPr>
        <p:spPr>
          <a:xfrm>
            <a:off x="3740273" y="2019235"/>
            <a:ext cx="3551314" cy="122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GB" sz="1200" dirty="0">
                <a:effectLst/>
                <a:latin typeface="+mj-lt"/>
                <a:ea typeface="Times New Roman" panose="02020603050405020304" pitchFamily="18" charset="0"/>
                <a:cs typeface="Aharoni" panose="02010803020104030203" pitchFamily="2" charset="-79"/>
              </a:rPr>
              <a:t>MediCinema at Serennu provides an immersive cinema experience with three screenings a week. The viewing are free for children, young people and their families attending the centre. An application must be made to access this service.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2788A-C9BE-4A22-81D5-6FA7604324BF}"/>
              </a:ext>
            </a:extLst>
          </p:cNvPr>
          <p:cNvSpPr txBox="1"/>
          <p:nvPr/>
        </p:nvSpPr>
        <p:spPr>
          <a:xfrm>
            <a:off x="3616895" y="3271233"/>
            <a:ext cx="3739324" cy="400110"/>
          </a:xfrm>
          <a:prstGeom prst="rect">
            <a:avLst/>
          </a:prstGeom>
          <a:solidFill>
            <a:srgbClr val="FDDB0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spc="150" dirty="0"/>
              <a:t>TUES 11 JUNE, 6:00PM (2D)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E6801-83E6-4519-8C0C-20C45100BD44}"/>
              </a:ext>
            </a:extLst>
          </p:cNvPr>
          <p:cNvSpPr txBox="1"/>
          <p:nvPr/>
        </p:nvSpPr>
        <p:spPr>
          <a:xfrm>
            <a:off x="1051337" y="10268113"/>
            <a:ext cx="6874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MediCinema Registered Charity Number.: 1058197 | Registered in Scotland No.: SC039704</a:t>
            </a:r>
          </a:p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BA1FB9-9D56-4A07-9721-437D08584C25}"/>
              </a:ext>
            </a:extLst>
          </p:cNvPr>
          <p:cNvSpPr/>
          <p:nvPr/>
        </p:nvSpPr>
        <p:spPr>
          <a:xfrm>
            <a:off x="168040" y="7249722"/>
            <a:ext cx="7167859" cy="2987477"/>
          </a:xfrm>
          <a:prstGeom prst="rect">
            <a:avLst/>
          </a:prstGeom>
          <a:solidFill>
            <a:srgbClr val="FDDB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pc="200" dirty="0">
                <a:solidFill>
                  <a:schemeClr val="tx1"/>
                </a:solidFill>
                <a:cs typeface="Aharoni" panose="02010803020104030203" pitchFamily="2" charset="-79"/>
              </a:rPr>
              <a:t>MEDICINEMA AT THE SERENNU CENTRE</a:t>
            </a:r>
          </a:p>
          <a:p>
            <a:pPr algn="ctr"/>
            <a:endParaRPr lang="en-GB" sz="600" b="1" spc="2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ctr"/>
            <a:r>
              <a:rPr lang="en-GB" b="1" spc="200" dirty="0">
                <a:solidFill>
                  <a:srgbClr val="C00000"/>
                </a:solidFill>
                <a:cs typeface="Aharoni" panose="02010803020104030203" pitchFamily="2" charset="-79"/>
              </a:rPr>
              <a:t>To join the MediCinema Film Club please email: MediCinema.ABB@wales.nhs.uk</a:t>
            </a:r>
          </a:p>
          <a:p>
            <a:pPr algn="ctr"/>
            <a:endParaRPr lang="en-GB" sz="700" b="1" spc="200" dirty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pPr algn="ctr"/>
            <a:r>
              <a:rPr lang="en-GB" b="1" u="sng" spc="200" dirty="0">
                <a:solidFill>
                  <a:srgbClr val="C00000"/>
                </a:solidFill>
                <a:cs typeface="Aharoni" panose="02010803020104030203" pitchFamily="2" charset="-79"/>
              </a:rPr>
              <a:t>Contains flashing lights that may affect those with photosensitive epilepsy.</a:t>
            </a:r>
          </a:p>
          <a:p>
            <a:pPr algn="ctr"/>
            <a:r>
              <a:rPr lang="en-GB" sz="1550" b="1" spc="200" dirty="0">
                <a:solidFill>
                  <a:schemeClr val="tx1"/>
                </a:solidFill>
                <a:cs typeface="Aharoni" panose="02010803020104030203" pitchFamily="2" charset="-79"/>
              </a:rPr>
              <a:t>Tuesday screenings are lighter &amp; quieter </a:t>
            </a:r>
          </a:p>
          <a:p>
            <a:pPr algn="ctr"/>
            <a:r>
              <a:rPr lang="en-GB" sz="1550" b="1" spc="200" dirty="0">
                <a:solidFill>
                  <a:schemeClr val="tx1"/>
                </a:solidFill>
                <a:cs typeface="Aharoni" panose="02010803020104030203" pitchFamily="2" charset="-79"/>
              </a:rPr>
              <a:t> Subtitles usually available on request - please ask when booking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B1226F-A332-EDDA-882B-681AE54248AC}"/>
              </a:ext>
            </a:extLst>
          </p:cNvPr>
          <p:cNvGrpSpPr/>
          <p:nvPr/>
        </p:nvGrpSpPr>
        <p:grpSpPr>
          <a:xfrm>
            <a:off x="1" y="10544239"/>
            <a:ext cx="7519988" cy="57466"/>
            <a:chOff x="180975" y="2152650"/>
            <a:chExt cx="7981950" cy="257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B1E5EE-4058-050A-D32F-470B1B7B76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975" y="2152650"/>
              <a:ext cx="914400" cy="247650"/>
            </a:xfrm>
            <a:prstGeom prst="rect">
              <a:avLst/>
            </a:prstGeom>
            <a:solidFill>
              <a:srgbClr val="02A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29B97F-C3B8-D765-6657-ABA4913B3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0625" y="2162175"/>
              <a:ext cx="914400" cy="247650"/>
            </a:xfrm>
            <a:prstGeom prst="rect">
              <a:avLst/>
            </a:prstGeom>
            <a:solidFill>
              <a:srgbClr val="183485"/>
            </a:solidFill>
            <a:ln>
              <a:solidFill>
                <a:srgbClr val="183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B9EF0F-FF98-5293-BF94-DBFEF48CA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275" y="2162175"/>
              <a:ext cx="914400" cy="247650"/>
            </a:xfrm>
            <a:prstGeom prst="rect">
              <a:avLst/>
            </a:prstGeom>
            <a:solidFill>
              <a:srgbClr val="B70105"/>
            </a:solidFill>
            <a:ln>
              <a:solidFill>
                <a:srgbClr val="B7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BE0709-9093-FD8E-99D7-2D51C37B0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9925" y="2152650"/>
              <a:ext cx="914400" cy="247650"/>
            </a:xfrm>
            <a:prstGeom prst="rect">
              <a:avLst/>
            </a:prstGeom>
            <a:solidFill>
              <a:srgbClr val="FFCA24"/>
            </a:solidFill>
            <a:ln>
              <a:solidFill>
                <a:srgbClr val="FFC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609198-46D7-7DCD-381E-D1EAC0EA3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19575" y="2152650"/>
              <a:ext cx="914400" cy="247650"/>
            </a:xfrm>
            <a:prstGeom prst="rect">
              <a:avLst/>
            </a:prstGeom>
            <a:solidFill>
              <a:srgbClr val="61AF03"/>
            </a:solidFill>
            <a:ln>
              <a:solidFill>
                <a:srgbClr val="61AF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1774A3-D846-4E5D-6AF4-C427AD5AB0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225" y="2162175"/>
              <a:ext cx="914400" cy="247650"/>
            </a:xfrm>
            <a:prstGeom prst="rect">
              <a:avLst/>
            </a:prstGeom>
            <a:solidFill>
              <a:srgbClr val="ED4404"/>
            </a:solidFill>
            <a:ln>
              <a:solidFill>
                <a:srgbClr val="ED4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ECA104-9001-F1D6-40EE-3F4E3BEBA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8875" y="2162175"/>
              <a:ext cx="914400" cy="247650"/>
            </a:xfrm>
            <a:prstGeom prst="rect">
              <a:avLst/>
            </a:prstGeom>
            <a:solidFill>
              <a:srgbClr val="CF0056"/>
            </a:solidFill>
            <a:ln>
              <a:solidFill>
                <a:srgbClr val="CF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49E07B-34D7-6A17-D3C8-66508377D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525" y="2152650"/>
              <a:ext cx="914400" cy="247650"/>
            </a:xfrm>
            <a:prstGeom prst="rect">
              <a:avLst/>
            </a:prstGeom>
            <a:solidFill>
              <a:srgbClr val="02A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6B242F1-9D11-3853-9B63-09887A33489E}"/>
              </a:ext>
            </a:extLst>
          </p:cNvPr>
          <p:cNvSpPr/>
          <p:nvPr/>
        </p:nvSpPr>
        <p:spPr>
          <a:xfrm>
            <a:off x="3740273" y="3724337"/>
            <a:ext cx="35956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2A2C32"/>
                </a:solidFill>
                <a:effectLst/>
                <a:latin typeface="Franklin Gothic"/>
              </a:rPr>
              <a:t>Garfield (voiced by Chris Pratt), the world-famous, lasagna-loving indoor cat, is about to have a wild outdoor adventure! After an unexpected reunion with his long-lost father, Garfield and his canine friend Odie are forced from their perfectly pampered life into joining Vic in a hilarious, high-stakes heist.</a:t>
            </a:r>
          </a:p>
          <a:p>
            <a:r>
              <a:rPr lang="en-GB" sz="2000" dirty="0">
                <a:solidFill>
                  <a:srgbClr val="2A2C32"/>
                </a:solidFill>
                <a:latin typeface="Franklin Gothic"/>
              </a:rPr>
              <a:t>Run time: 1 hour 41 mins</a:t>
            </a:r>
          </a:p>
        </p:txBody>
      </p:sp>
      <p:pic>
        <p:nvPicPr>
          <p:cNvPr id="18" name="Picture 17" descr="U (BBFC) | Rating System Wiki | Fandom">
            <a:extLst>
              <a:ext uri="{FF2B5EF4-FFF2-40B4-BE49-F238E27FC236}">
                <a16:creationId xmlns:a16="http://schemas.microsoft.com/office/drawing/2014/main" id="{3D6A42DE-61A0-FCCF-C02D-AD0FA862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01" y="6745954"/>
            <a:ext cx="422315" cy="3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Garfield Movie | HOYTS Cinemas">
            <a:extLst>
              <a:ext uri="{FF2B5EF4-FFF2-40B4-BE49-F238E27FC236}">
                <a16:creationId xmlns:a16="http://schemas.microsoft.com/office/drawing/2014/main" id="{68C4329B-2B4A-F712-1E0E-17EB6FF1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9" y="2156340"/>
            <a:ext cx="3429171" cy="509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9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FA8F1-0FEC-452D-B3D3-CA21D8EBE301}"/>
              </a:ext>
            </a:extLst>
          </p:cNvPr>
          <p:cNvSpPr/>
          <p:nvPr/>
        </p:nvSpPr>
        <p:spPr>
          <a:xfrm>
            <a:off x="0" y="0"/>
            <a:ext cx="7519988" cy="3574580"/>
          </a:xfrm>
          <a:prstGeom prst="rect">
            <a:avLst/>
          </a:prstGeom>
          <a:solidFill>
            <a:srgbClr val="DA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867F7-359F-4FFF-BA2E-890B96C26153}"/>
              </a:ext>
            </a:extLst>
          </p:cNvPr>
          <p:cNvSpPr/>
          <p:nvPr/>
        </p:nvSpPr>
        <p:spPr>
          <a:xfrm>
            <a:off x="3870283" y="3639599"/>
            <a:ext cx="3470851" cy="3937070"/>
          </a:xfrm>
          <a:prstGeom prst="rect">
            <a:avLst/>
          </a:prstGeom>
          <a:noFill/>
          <a:ln>
            <a:solidFill>
              <a:srgbClr val="3A3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F61C75-DE99-4502-9D69-74DC2BAE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23" y="577707"/>
            <a:ext cx="6272336" cy="15477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8101CD-508A-413A-83CA-4B8A04AF2580}"/>
              </a:ext>
            </a:extLst>
          </p:cNvPr>
          <p:cNvSpPr txBox="1"/>
          <p:nvPr/>
        </p:nvSpPr>
        <p:spPr>
          <a:xfrm>
            <a:off x="0" y="69178"/>
            <a:ext cx="751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200" dirty="0">
                <a:cs typeface="Aharoni" panose="02010803020104030203" pitchFamily="2" charset="-79"/>
              </a:rPr>
              <a:t>THIS WEEK AT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5A7121-8751-4E43-A029-1E563A219649}"/>
              </a:ext>
            </a:extLst>
          </p:cNvPr>
          <p:cNvSpPr/>
          <p:nvPr/>
        </p:nvSpPr>
        <p:spPr>
          <a:xfrm>
            <a:off x="3923414" y="2000780"/>
            <a:ext cx="3387894" cy="122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GB" sz="1200" dirty="0">
                <a:effectLst/>
                <a:latin typeface="+mj-lt"/>
                <a:ea typeface="Times New Roman" panose="02020603050405020304" pitchFamily="18" charset="0"/>
                <a:cs typeface="Aharoni" panose="02010803020104030203" pitchFamily="2" charset="-79"/>
              </a:rPr>
              <a:t>MediCinema at Serennu provides an immersive cinema experience with three screenings a week. The viewing are free for children, young people and their families attending the centre. An application must be made to access this service.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2788A-C9BE-4A22-81D5-6FA7604324BF}"/>
              </a:ext>
            </a:extLst>
          </p:cNvPr>
          <p:cNvSpPr txBox="1"/>
          <p:nvPr/>
        </p:nvSpPr>
        <p:spPr>
          <a:xfrm>
            <a:off x="3864691" y="3210274"/>
            <a:ext cx="3485796" cy="707886"/>
          </a:xfrm>
          <a:prstGeom prst="rect">
            <a:avLst/>
          </a:prstGeom>
          <a:solidFill>
            <a:srgbClr val="FDDB0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spc="150" dirty="0"/>
              <a:t>SAT 15 JUNE, 10.30AM </a:t>
            </a:r>
          </a:p>
          <a:p>
            <a:pPr algn="ctr"/>
            <a:r>
              <a:rPr lang="en-GB" sz="2000" b="1" spc="150" dirty="0"/>
              <a:t>SAT 15 JUNE, 2PM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E6801-83E6-4519-8C0C-20C45100BD44}"/>
              </a:ext>
            </a:extLst>
          </p:cNvPr>
          <p:cNvSpPr txBox="1"/>
          <p:nvPr/>
        </p:nvSpPr>
        <p:spPr>
          <a:xfrm>
            <a:off x="1051337" y="10207153"/>
            <a:ext cx="6874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MediCinema Registered Charity Number.: 1058197 | Registered in Scotland No.: SC039704</a:t>
            </a:r>
          </a:p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BA1FB9-9D56-4A07-9721-437D08584C25}"/>
              </a:ext>
            </a:extLst>
          </p:cNvPr>
          <p:cNvSpPr/>
          <p:nvPr/>
        </p:nvSpPr>
        <p:spPr>
          <a:xfrm>
            <a:off x="170787" y="7692691"/>
            <a:ext cx="7167859" cy="2484716"/>
          </a:xfrm>
          <a:prstGeom prst="rect">
            <a:avLst/>
          </a:prstGeom>
          <a:solidFill>
            <a:srgbClr val="FDDB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pc="200" dirty="0">
                <a:solidFill>
                  <a:schemeClr val="tx1"/>
                </a:solidFill>
                <a:cs typeface="Aharoni" panose="02010803020104030203" pitchFamily="2" charset="-79"/>
              </a:rPr>
              <a:t>MEDICINEMA AT THE SERENNU CENTRE</a:t>
            </a:r>
          </a:p>
          <a:p>
            <a:pPr algn="ctr"/>
            <a:endParaRPr lang="en-GB" sz="600" b="1" spc="2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ctr"/>
            <a:r>
              <a:rPr lang="en-GB" b="1" spc="200" dirty="0">
                <a:solidFill>
                  <a:srgbClr val="C00000"/>
                </a:solidFill>
                <a:cs typeface="Aharoni" panose="02010803020104030203" pitchFamily="2" charset="-79"/>
              </a:rPr>
              <a:t>To join the MediCinema Film Club or complete an application, please email: MediCinema.ABB@wales.nhs.uk</a:t>
            </a:r>
          </a:p>
          <a:p>
            <a:pPr algn="ctr"/>
            <a:endParaRPr lang="en-GB" sz="700" b="1" spc="200" dirty="0">
              <a:solidFill>
                <a:srgbClr val="C00000"/>
              </a:solidFill>
              <a:cs typeface="Aharoni" panose="02010803020104030203" pitchFamily="2" charset="-79"/>
            </a:endParaRPr>
          </a:p>
          <a:p>
            <a:pPr algn="ctr"/>
            <a:endParaRPr lang="en-GB" sz="1550" b="1" spc="200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ctr"/>
            <a:r>
              <a:rPr lang="en-GB" sz="1550" b="1" spc="200" dirty="0">
                <a:solidFill>
                  <a:schemeClr val="tx1"/>
                </a:solidFill>
                <a:cs typeface="Aharoni" panose="02010803020104030203" pitchFamily="2" charset="-79"/>
              </a:rPr>
              <a:t>Tuesday screenings are lighter &amp; quieter </a:t>
            </a:r>
          </a:p>
          <a:p>
            <a:pPr algn="ctr"/>
            <a:r>
              <a:rPr lang="en-GB" sz="1550" b="1" spc="200" dirty="0">
                <a:solidFill>
                  <a:schemeClr val="tx1"/>
                </a:solidFill>
                <a:cs typeface="Aharoni" panose="02010803020104030203" pitchFamily="2" charset="-79"/>
              </a:rPr>
              <a:t> Subtitles usually available on request - please ask when booking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B1226F-A332-EDDA-882B-681AE54248AC}"/>
              </a:ext>
            </a:extLst>
          </p:cNvPr>
          <p:cNvGrpSpPr/>
          <p:nvPr/>
        </p:nvGrpSpPr>
        <p:grpSpPr>
          <a:xfrm>
            <a:off x="1" y="10544239"/>
            <a:ext cx="7519988" cy="57466"/>
            <a:chOff x="180975" y="2152650"/>
            <a:chExt cx="7981950" cy="257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B1E5EE-4058-050A-D32F-470B1B7B76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975" y="2152650"/>
              <a:ext cx="914400" cy="247650"/>
            </a:xfrm>
            <a:prstGeom prst="rect">
              <a:avLst/>
            </a:prstGeom>
            <a:solidFill>
              <a:srgbClr val="02A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29B97F-C3B8-D765-6657-ABA4913B3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0625" y="2162175"/>
              <a:ext cx="914400" cy="247650"/>
            </a:xfrm>
            <a:prstGeom prst="rect">
              <a:avLst/>
            </a:prstGeom>
            <a:solidFill>
              <a:srgbClr val="183485"/>
            </a:solidFill>
            <a:ln>
              <a:solidFill>
                <a:srgbClr val="1834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B9EF0F-FF98-5293-BF94-DBFEF48CA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0275" y="2162175"/>
              <a:ext cx="914400" cy="247650"/>
            </a:xfrm>
            <a:prstGeom prst="rect">
              <a:avLst/>
            </a:prstGeom>
            <a:solidFill>
              <a:srgbClr val="B70105"/>
            </a:solidFill>
            <a:ln>
              <a:solidFill>
                <a:srgbClr val="B701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BE0709-9093-FD8E-99D7-2D51C37B0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9925" y="2152650"/>
              <a:ext cx="914400" cy="247650"/>
            </a:xfrm>
            <a:prstGeom prst="rect">
              <a:avLst/>
            </a:prstGeom>
            <a:solidFill>
              <a:srgbClr val="FFCA24"/>
            </a:solidFill>
            <a:ln>
              <a:solidFill>
                <a:srgbClr val="FFC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609198-46D7-7DCD-381E-D1EAC0EA3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19575" y="2152650"/>
              <a:ext cx="914400" cy="247650"/>
            </a:xfrm>
            <a:prstGeom prst="rect">
              <a:avLst/>
            </a:prstGeom>
            <a:solidFill>
              <a:srgbClr val="61AF03"/>
            </a:solidFill>
            <a:ln>
              <a:solidFill>
                <a:srgbClr val="61AF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1774A3-D846-4E5D-6AF4-C427AD5AB0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225" y="2162175"/>
              <a:ext cx="914400" cy="247650"/>
            </a:xfrm>
            <a:prstGeom prst="rect">
              <a:avLst/>
            </a:prstGeom>
            <a:solidFill>
              <a:srgbClr val="ED4404"/>
            </a:solidFill>
            <a:ln>
              <a:solidFill>
                <a:srgbClr val="ED4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ECA104-9001-F1D6-40EE-3F4E3BEBA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38875" y="2162175"/>
              <a:ext cx="914400" cy="247650"/>
            </a:xfrm>
            <a:prstGeom prst="rect">
              <a:avLst/>
            </a:prstGeom>
            <a:solidFill>
              <a:srgbClr val="CF0056"/>
            </a:solidFill>
            <a:ln>
              <a:solidFill>
                <a:srgbClr val="CF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49E07B-34D7-6A17-D3C8-66508377D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525" y="2152650"/>
              <a:ext cx="914400" cy="247650"/>
            </a:xfrm>
            <a:prstGeom prst="rect">
              <a:avLst/>
            </a:prstGeom>
            <a:solidFill>
              <a:srgbClr val="02A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6B242F1-9D11-3853-9B63-09887A33489E}"/>
              </a:ext>
            </a:extLst>
          </p:cNvPr>
          <p:cNvSpPr/>
          <p:nvPr/>
        </p:nvSpPr>
        <p:spPr>
          <a:xfrm>
            <a:off x="3923414" y="3979120"/>
            <a:ext cx="34857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50" b="1" dirty="0">
                <a:solidFill>
                  <a:srgbClr val="2A2C32"/>
                </a:solidFill>
                <a:latin typeface="Franklin Gothic"/>
              </a:rPr>
              <a:t>Sequel to the hit family-favourite Disney Pixar classic! </a:t>
            </a:r>
            <a:r>
              <a:rPr lang="en-GB" sz="1850" dirty="0">
                <a:solidFill>
                  <a:srgbClr val="2A2C32"/>
                </a:solidFill>
                <a:latin typeface="Franklin Gothic"/>
              </a:rPr>
              <a:t>Now a teenager, Riley’s headquarters is undergoing a sudden demolition to make room for something entirely unexpected: new Emotions! But Joy, Sadness, Anger, Fear and Disgust, who’ve long been running a successful operation, aren’t sure how to feel when Anxiety shows up.</a:t>
            </a:r>
          </a:p>
          <a:p>
            <a:r>
              <a:rPr lang="en-GB" sz="1850" dirty="0">
                <a:solidFill>
                  <a:srgbClr val="2A2C32"/>
                </a:solidFill>
                <a:latin typeface="Franklin Gothic"/>
              </a:rPr>
              <a:t>Run time: 1 hour 41 mins</a:t>
            </a:r>
          </a:p>
        </p:txBody>
      </p:sp>
      <p:pic>
        <p:nvPicPr>
          <p:cNvPr id="18" name="Picture 17" descr="U (BBFC) | Rating System Wiki | Fandom">
            <a:extLst>
              <a:ext uri="{FF2B5EF4-FFF2-40B4-BE49-F238E27FC236}">
                <a16:creationId xmlns:a16="http://schemas.microsoft.com/office/drawing/2014/main" id="{3D6A42DE-61A0-FCCF-C02D-AD0FA862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01" y="7094001"/>
            <a:ext cx="422315" cy="3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16B6C9-9B0D-E6C9-30AF-C4EBA49D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8" y="2241448"/>
            <a:ext cx="3745066" cy="53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21448</TotalTime>
  <Words>876</Words>
  <Application>Microsoft Office PowerPoint</Application>
  <PresentationFormat>Custom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Franklin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Hall</dc:creator>
  <cp:lastModifiedBy>Kieran Richards (Aneurin Bevan UHB - Sparkle)</cp:lastModifiedBy>
  <cp:revision>332</cp:revision>
  <cp:lastPrinted>2024-05-25T12:19:59Z</cp:lastPrinted>
  <dcterms:created xsi:type="dcterms:W3CDTF">2019-07-12T09:55:32Z</dcterms:created>
  <dcterms:modified xsi:type="dcterms:W3CDTF">2024-05-25T13:36:26Z</dcterms:modified>
</cp:coreProperties>
</file>